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A3809BAB-C08B-4CA8-BDC9-95DEF7D388BA}" type="datetimeFigureOut">
              <a:rPr lang="es-CO" smtClean="0"/>
              <a:t>19/05/2021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316916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809BAB-C08B-4CA8-BDC9-95DEF7D388BA}" type="datetimeFigureOut">
              <a:rPr lang="es-CO" smtClean="0"/>
              <a:t>19/05/2021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1728349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809BAB-C08B-4CA8-BDC9-95DEF7D388BA}" type="datetimeFigureOut">
              <a:rPr lang="es-CO" smtClean="0"/>
              <a:t>19/05/2021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3432543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3809BAB-C08B-4CA8-BDC9-95DEF7D388BA}" type="datetimeFigureOut">
              <a:rPr lang="es-CO" smtClean="0"/>
              <a:t>19/05/2021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50232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3809BAB-C08B-4CA8-BDC9-95DEF7D388BA}" type="datetimeFigureOut">
              <a:rPr lang="es-CO" smtClean="0"/>
              <a:t>19/05/2021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23224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A3809BAB-C08B-4CA8-BDC9-95DEF7D388BA}" type="datetimeFigureOut">
              <a:rPr lang="es-CO" smtClean="0"/>
              <a:t>19/05/2021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244608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A3809BAB-C08B-4CA8-BDC9-95DEF7D388BA}" type="datetimeFigureOut">
              <a:rPr lang="es-CO" smtClean="0"/>
              <a:t>19/05/2021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158941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A3809BAB-C08B-4CA8-BDC9-95DEF7D388BA}" type="datetimeFigureOut">
              <a:rPr lang="es-CO" smtClean="0"/>
              <a:t>19/05/2021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51823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3809BAB-C08B-4CA8-BDC9-95DEF7D388BA}" type="datetimeFigureOut">
              <a:rPr lang="es-CO" smtClean="0"/>
              <a:t>19/05/2021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176315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3809BAB-C08B-4CA8-BDC9-95DEF7D388BA}" type="datetimeFigureOut">
              <a:rPr lang="es-CO" smtClean="0"/>
              <a:t>19/05/2021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296592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3809BAB-C08B-4CA8-BDC9-95DEF7D388BA}" type="datetimeFigureOut">
              <a:rPr lang="es-CO" smtClean="0"/>
              <a:t>19/05/2021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41FA03B-0CA0-4D99-B07B-A86104A502C6}" type="slidenum">
              <a:rPr lang="es-CO" smtClean="0"/>
              <a:t>‹Nº›</a:t>
            </a:fld>
            <a:endParaRPr lang="es-CO"/>
          </a:p>
        </p:txBody>
      </p:sp>
    </p:spTree>
    <p:extLst>
      <p:ext uri="{BB962C8B-B14F-4D97-AF65-F5344CB8AC3E}">
        <p14:creationId xmlns:p14="http://schemas.microsoft.com/office/powerpoint/2010/main" val="14671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09BAB-C08B-4CA8-BDC9-95DEF7D388BA}" type="datetimeFigureOut">
              <a:rPr lang="es-CO" smtClean="0"/>
              <a:t>19/05/2021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FA03B-0CA0-4D99-B07B-A86104A502C6}" type="slidenum">
              <a:rPr lang="es-CO" smtClean="0"/>
              <a:t>‹Nº›</a:t>
            </a:fld>
            <a:endParaRPr lang="es-CO"/>
          </a:p>
        </p:txBody>
      </p:sp>
    </p:spTree>
    <p:extLst>
      <p:ext uri="{BB962C8B-B14F-4D97-AF65-F5344CB8AC3E}">
        <p14:creationId xmlns:p14="http://schemas.microsoft.com/office/powerpoint/2010/main" val="305660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65" y="280443"/>
            <a:ext cx="2143125" cy="2143125"/>
          </a:xfrm>
          <a:prstGeom prst="rect">
            <a:avLst/>
          </a:prstGeom>
        </p:spPr>
      </p:pic>
      <p:pic>
        <p:nvPicPr>
          <p:cNvPr id="1028" name="Picture 4" descr="Carácter De Hada Sentada En Una Fresa-varios Niveles-editable-mezcla De  Transparencias Y Efectos De Malla De Degradado Ilustraciones Vectoriales,  Clip Art Vectorizado Libre De Derechos. Image 29138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65" y="4082551"/>
            <a:ext cx="2659062" cy="2659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ácter De Hada Sentada En Una Naranja Ilustraciones Vectoriales, Clip Art  Vectorizado Libre De Derechos. Image 28499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8116" y="0"/>
            <a:ext cx="2436631" cy="24366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5812" y="4544877"/>
            <a:ext cx="2196736" cy="2196736"/>
          </a:xfrm>
          <a:prstGeom prst="rect">
            <a:avLst/>
          </a:prstGeom>
        </p:spPr>
      </p:pic>
      <p:sp>
        <p:nvSpPr>
          <p:cNvPr id="7" name="Rectángulo 6"/>
          <p:cNvSpPr/>
          <p:nvPr/>
        </p:nvSpPr>
        <p:spPr>
          <a:xfrm>
            <a:off x="2018165" y="665411"/>
            <a:ext cx="7850777" cy="5201424"/>
          </a:xfrm>
          <a:prstGeom prst="rect">
            <a:avLst/>
          </a:prstGeom>
        </p:spPr>
        <p:txBody>
          <a:bodyPr wrap="square">
            <a:spAutoFit/>
          </a:bodyPr>
          <a:lstStyle/>
          <a:p>
            <a:pPr algn="ctr"/>
            <a:r>
              <a:rPr lang="es-CO" sz="16600" b="1" dirty="0" smtClean="0">
                <a:latin typeface="Ink Free" panose="03080402000500000000" pitchFamily="66" charset="0"/>
              </a:rPr>
              <a:t>fruit herds</a:t>
            </a:r>
            <a:endParaRPr lang="es-CO" sz="16600" b="1" dirty="0">
              <a:latin typeface="Ink Free" panose="03080402000500000000" pitchFamily="66" charset="0"/>
            </a:endParaRPr>
          </a:p>
        </p:txBody>
      </p:sp>
    </p:spTree>
    <p:extLst>
      <p:ext uri="{BB962C8B-B14F-4D97-AF65-F5344CB8AC3E}">
        <p14:creationId xmlns:p14="http://schemas.microsoft.com/office/powerpoint/2010/main" val="151713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23212" y="386082"/>
            <a:ext cx="8447314" cy="3847207"/>
          </a:xfrm>
          <a:prstGeom prst="rect">
            <a:avLst/>
          </a:prstGeom>
        </p:spPr>
        <p:txBody>
          <a:bodyPr wrap="square">
            <a:spAutoFit/>
          </a:bodyPr>
          <a:lstStyle/>
          <a:p>
            <a:r>
              <a:rPr lang="es-ES" sz="4000" dirty="0">
                <a:latin typeface="Comic Sans MS" panose="030F0702030302020204" pitchFamily="66" charset="0"/>
              </a:rPr>
              <a:t>Hada </a:t>
            </a:r>
            <a:r>
              <a:rPr lang="es-ES" sz="4000" b="1" i="1" dirty="0" smtClean="0">
                <a:solidFill>
                  <a:srgbClr val="FF0000"/>
                </a:solidFill>
                <a:latin typeface="Comic Sans MS" panose="030F0702030302020204" pitchFamily="66" charset="0"/>
              </a:rPr>
              <a:t>watermelon</a:t>
            </a:r>
            <a:r>
              <a:rPr lang="es-ES" sz="4000" dirty="0" smtClean="0">
                <a:latin typeface="Comic Sans MS" panose="030F0702030302020204" pitchFamily="66" charset="0"/>
              </a:rPr>
              <a:t>, </a:t>
            </a:r>
            <a:r>
              <a:rPr lang="es-ES" sz="4000" dirty="0">
                <a:latin typeface="Comic Sans MS" panose="030F0702030302020204" pitchFamily="66" charset="0"/>
              </a:rPr>
              <a:t>Hada </a:t>
            </a:r>
            <a:r>
              <a:rPr lang="es-ES" sz="4000" b="1" i="1" dirty="0" smtClean="0">
                <a:solidFill>
                  <a:srgbClr val="FF0000"/>
                </a:solidFill>
                <a:latin typeface="Comic Sans MS" panose="030F0702030302020204" pitchFamily="66" charset="0"/>
              </a:rPr>
              <a:t>grape</a:t>
            </a:r>
            <a:r>
              <a:rPr lang="es-ES" sz="4000" dirty="0" smtClean="0">
                <a:latin typeface="Comic Sans MS" panose="030F0702030302020204" pitchFamily="66" charset="0"/>
              </a:rPr>
              <a:t> </a:t>
            </a:r>
            <a:r>
              <a:rPr lang="es-ES" sz="4000" dirty="0">
                <a:latin typeface="Comic Sans MS" panose="030F0702030302020204" pitchFamily="66" charset="0"/>
              </a:rPr>
              <a:t>y Hada </a:t>
            </a:r>
            <a:r>
              <a:rPr lang="es-ES" sz="4000" b="1" i="1" dirty="0">
                <a:solidFill>
                  <a:srgbClr val="FF0000"/>
                </a:solidFill>
                <a:latin typeface="Comic Sans MS" panose="030F0702030302020204" pitchFamily="66" charset="0"/>
              </a:rPr>
              <a:t>Melón</a:t>
            </a:r>
            <a:r>
              <a:rPr lang="es-ES" sz="4000" dirty="0">
                <a:latin typeface="Comic Sans MS" panose="030F0702030302020204" pitchFamily="66" charset="0"/>
              </a:rPr>
              <a:t>, junto con otras Hadas de diferentes frutas, prepararon helados, sorbetes e incluso gominolas hechas con frutas.</a:t>
            </a:r>
            <a:endParaRPr lang="es-CO" sz="4000" dirty="0">
              <a:latin typeface="Comic Sans MS" panose="030F0702030302020204" pitchFamily="66" charset="0"/>
            </a:endParaRPr>
          </a:p>
        </p:txBody>
      </p:sp>
      <p:pic>
        <p:nvPicPr>
          <p:cNvPr id="5" name="Picture 2" descr="Carácter De La Fantasía, De Hadas Que Se Sienta En Las Bayas Ilustraciones  Vectoriales, Clip Art Vectorizado Libre De Derechos. Image 28516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91" y="386082"/>
            <a:ext cx="2879632" cy="2879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as hadas de las fru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145" y="3461657"/>
            <a:ext cx="3122021" cy="312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32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2548" y="1026161"/>
            <a:ext cx="7023463" cy="5016758"/>
          </a:xfrm>
          <a:prstGeom prst="rect">
            <a:avLst/>
          </a:prstGeom>
        </p:spPr>
        <p:txBody>
          <a:bodyPr wrap="square">
            <a:spAutoFit/>
          </a:bodyPr>
          <a:lstStyle/>
          <a:p>
            <a:r>
              <a:rPr lang="es-ES" sz="4000" dirty="0">
                <a:latin typeface="Comic Sans MS" panose="030F0702030302020204" pitchFamily="66" charset="0"/>
              </a:rPr>
              <a:t>Y cuando todo estuvo listo, hablaron con la reina para organizar una gran fiesta en el palacio real, a la que acudieron todos los niños, pensando que iban a descubrir los dulces secretos de la reina.</a:t>
            </a:r>
            <a:endParaRPr lang="es-CO" sz="4000" dirty="0">
              <a:latin typeface="Comic Sans MS" panose="030F0702030302020204" pitchFamily="66" charset="0"/>
            </a:endParaRPr>
          </a:p>
        </p:txBody>
      </p:sp>
      <p:pic>
        <p:nvPicPr>
          <p:cNvPr id="10242" name="Picture 2" descr="pretty cartoon fairy - Google Search | Hadas hermosas, Dibujos bonitos,  H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306" y="1026161"/>
            <a:ext cx="5485446" cy="548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74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00799" y="1201784"/>
            <a:ext cx="6257109" cy="3785652"/>
          </a:xfrm>
          <a:prstGeom prst="rect">
            <a:avLst/>
          </a:prstGeom>
          <a:noFill/>
        </p:spPr>
        <p:txBody>
          <a:bodyPr wrap="square" rtlCol="0">
            <a:spAutoFit/>
          </a:bodyPr>
          <a:lstStyle/>
          <a:p>
            <a:r>
              <a:rPr lang="es-ES" sz="4000" dirty="0">
                <a:latin typeface="Comic Sans MS" panose="030F0702030302020204" pitchFamily="66" charset="0"/>
              </a:rPr>
              <a:t>Los niños, que no sabían que todo era cosa de las hadas de las frutas, probaron todos los postres y dulces, y estaban encantados</a:t>
            </a:r>
            <a:endParaRPr lang="es-CO" sz="4000" dirty="0">
              <a:latin typeface="Comic Sans MS" panose="030F0702030302020204" pitchFamily="66" charset="0"/>
            </a:endParaRPr>
          </a:p>
        </p:txBody>
      </p:sp>
      <p:pic>
        <p:nvPicPr>
          <p:cNvPr id="12290" name="Picture 2" descr="▷ Imagenes de un niño comiendo animado | Actualizado abril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73" y="1201784"/>
            <a:ext cx="5408335" cy="448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0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30137" y="4371595"/>
            <a:ext cx="8817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smtClean="0">
                <a:latin typeface="Comic Sans MS" panose="030F0702030302020204" pitchFamily="66" charset="0"/>
              </a:rPr>
              <a:t>.</a:t>
            </a:r>
            <a:r>
              <a:rPr lang="en-US" altLang="en-US" sz="2400" dirty="0">
                <a:latin typeface="Comic Sans MS" panose="030F0702030302020204" pitchFamily="66" charset="0"/>
              </a:rPr>
              <a:t/>
            </a:r>
            <a:br>
              <a:rPr lang="en-US" altLang="en-US" sz="2400" dirty="0">
                <a:latin typeface="Comic Sans MS" panose="030F0702030302020204" pitchFamily="66" charset="0"/>
              </a:rPr>
            </a:br>
            <a:endParaRPr lang="en-US" altLang="en-US" sz="2400" dirty="0">
              <a:latin typeface="Comic Sans MS" panose="030F0702030302020204" pitchFamily="66" charset="0"/>
            </a:endParaRPr>
          </a:p>
        </p:txBody>
      </p:sp>
      <p:sp>
        <p:nvSpPr>
          <p:cNvPr id="5" name="CuadroTexto 4"/>
          <p:cNvSpPr txBox="1"/>
          <p:nvPr/>
        </p:nvSpPr>
        <p:spPr>
          <a:xfrm>
            <a:off x="5477691" y="653144"/>
            <a:ext cx="6714309" cy="5509200"/>
          </a:xfrm>
          <a:prstGeom prst="rect">
            <a:avLst/>
          </a:prstGeom>
          <a:noFill/>
        </p:spPr>
        <p:txBody>
          <a:bodyPr wrap="square" rtlCol="0">
            <a:spAutoFit/>
          </a:bodyPr>
          <a:lstStyle/>
          <a:p>
            <a:r>
              <a:rPr lang="es-ES" sz="3200" dirty="0">
                <a:latin typeface="Comic Sans MS" panose="030F0702030302020204" pitchFamily="66" charset="0"/>
              </a:rPr>
              <a:t>Cuando la fiesta terminó, la reina se dirigió a los niños: </a:t>
            </a:r>
          </a:p>
          <a:p>
            <a:r>
              <a:rPr lang="es-ES" sz="3200" dirty="0">
                <a:latin typeface="Comic Sans MS" panose="030F0702030302020204" pitchFamily="66" charset="0"/>
              </a:rPr>
              <a:t>-¿ Os ha gustado la fiesta?</a:t>
            </a:r>
          </a:p>
          <a:p>
            <a:pPr marL="285750" indent="-285750">
              <a:buFontTx/>
              <a:buChar char="-"/>
            </a:pPr>
            <a:r>
              <a:rPr lang="es-ES" sz="3200" dirty="0">
                <a:latin typeface="Comic Sans MS" panose="030F0702030302020204" pitchFamily="66" charset="0"/>
              </a:rPr>
              <a:t>¡ Si, mucho! –Contestaron ellos. </a:t>
            </a:r>
          </a:p>
          <a:p>
            <a:pPr marL="285750" indent="-285750">
              <a:buFontTx/>
              <a:buChar char="-"/>
            </a:pPr>
            <a:r>
              <a:rPr lang="es-ES" sz="3200" dirty="0">
                <a:latin typeface="Comic Sans MS" panose="030F0702030302020204" pitchFamily="66" charset="0"/>
              </a:rPr>
              <a:t>¿ Y os encontráis bien? – Preguntó la reina.</a:t>
            </a:r>
          </a:p>
          <a:p>
            <a:pPr marL="285750" indent="-285750">
              <a:buFontTx/>
              <a:buChar char="-"/>
            </a:pPr>
            <a:r>
              <a:rPr lang="es-ES" sz="3200" dirty="0">
                <a:latin typeface="Comic Sans MS" panose="030F0702030302020204" pitchFamily="66" charset="0"/>
              </a:rPr>
              <a:t>¡ Si, si ! – Dijeron los niños </a:t>
            </a:r>
          </a:p>
          <a:p>
            <a:pPr marL="285750" indent="-285750">
              <a:buFontTx/>
              <a:buChar char="-"/>
            </a:pPr>
            <a:r>
              <a:rPr lang="es-ES" sz="3200" dirty="0">
                <a:latin typeface="Comic Sans MS" panose="030F0702030302020204" pitchFamily="66" charset="0"/>
              </a:rPr>
              <a:t>Y…¿ os gustaría conocer la receta secreta de los dulces del palacio? – Pregunto la reina </a:t>
            </a:r>
          </a:p>
          <a:p>
            <a:pPr marL="285750" indent="-285750">
              <a:buFontTx/>
              <a:buChar char="-"/>
            </a:pPr>
            <a:r>
              <a:rPr lang="es-ES" sz="3200" dirty="0">
                <a:latin typeface="Comic Sans MS" panose="030F0702030302020204" pitchFamily="66" charset="0"/>
              </a:rPr>
              <a:t>¡ Si, si, si! – gritaron los niños </a:t>
            </a:r>
          </a:p>
        </p:txBody>
      </p:sp>
      <p:pic>
        <p:nvPicPr>
          <p:cNvPr id="13316" name="Picture 4" descr="Ilustración de Vector Plano Dibujos Animados Niños En Fiesta De Set y más  Vectores Libres de Derechos de Adolescente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 y="847424"/>
            <a:ext cx="5120639" cy="512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5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7864" y="644660"/>
            <a:ext cx="6096000" cy="5632311"/>
          </a:xfrm>
          <a:prstGeom prst="rect">
            <a:avLst/>
          </a:prstGeom>
        </p:spPr>
        <p:txBody>
          <a:bodyPr>
            <a:spAutoFit/>
          </a:bodyPr>
          <a:lstStyle/>
          <a:p>
            <a:r>
              <a:rPr lang="es-ES" sz="3600" dirty="0">
                <a:latin typeface="Comic Sans MS" panose="030F0702030302020204" pitchFamily="66" charset="0"/>
              </a:rPr>
              <a:t>La reina los mandó pasar a las cocinas de palacio, donde las hadas de las frutas los estaban esperando con todos los ingredientes de lo que habían comido. Los niños no se podía creer que aquello tan bueno estuviera hecho con fruta de verdad.</a:t>
            </a:r>
          </a:p>
        </p:txBody>
      </p:sp>
      <p:pic>
        <p:nvPicPr>
          <p:cNvPr id="14338" name="Picture 2" descr="Dibujos animados niño y niña sosteniendo una comida en la cocina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318" y="1645920"/>
            <a:ext cx="5628563" cy="3461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9014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77987" y="1211555"/>
            <a:ext cx="6514013" cy="4031873"/>
          </a:xfrm>
          <a:prstGeom prst="rect">
            <a:avLst/>
          </a:prstGeom>
        </p:spPr>
        <p:txBody>
          <a:bodyPr wrap="square">
            <a:spAutoFit/>
          </a:bodyPr>
          <a:lstStyle/>
          <a:p>
            <a:r>
              <a:rPr lang="es-ES" sz="3200" dirty="0">
                <a:latin typeface="Comic Sans MS" panose="030F0702030302020204" pitchFamily="66" charset="0"/>
              </a:rPr>
              <a:t>Los más pequeños se lanzaron a probar la fruta fresca.</a:t>
            </a:r>
            <a:br>
              <a:rPr lang="es-ES" sz="3200" dirty="0">
                <a:latin typeface="Comic Sans MS" panose="030F0702030302020204" pitchFamily="66" charset="0"/>
              </a:rPr>
            </a:br>
            <a:r>
              <a:rPr lang="es-ES" sz="3200" dirty="0">
                <a:latin typeface="Comic Sans MS" panose="030F0702030302020204" pitchFamily="66" charset="0"/>
              </a:rPr>
              <a:t>- ¡Qué buena está ! -gritaron.</a:t>
            </a:r>
            <a:br>
              <a:rPr lang="es-ES" sz="3200" dirty="0">
                <a:latin typeface="Comic Sans MS" panose="030F0702030302020204" pitchFamily="66" charset="0"/>
              </a:rPr>
            </a:br>
            <a:r>
              <a:rPr lang="es-ES" sz="3200" dirty="0">
                <a:latin typeface="Comic Sans MS" panose="030F0702030302020204" pitchFamily="66" charset="0"/>
              </a:rPr>
              <a:t/>
            </a:r>
            <a:br>
              <a:rPr lang="es-ES" sz="3200" dirty="0">
                <a:latin typeface="Comic Sans MS" panose="030F0702030302020204" pitchFamily="66" charset="0"/>
              </a:rPr>
            </a:br>
            <a:r>
              <a:rPr lang="es-ES" sz="3200" dirty="0">
                <a:latin typeface="Comic Sans MS" panose="030F0702030302020204" pitchFamily="66" charset="0"/>
              </a:rPr>
              <a:t>Y así fue como las hadas de las frutas demostraron a los niños que la fruta no solo es buena, sino que además está deliciosa.</a:t>
            </a:r>
          </a:p>
        </p:txBody>
      </p:sp>
      <p:pic>
        <p:nvPicPr>
          <p:cNvPr id="15362" name="Picture 2" descr="Lindos niños felices comiendo fresas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04"/>
            <a:ext cx="5569335" cy="443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2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7126" y="2408393"/>
            <a:ext cx="9124157" cy="2215991"/>
          </a:xfrm>
          <a:prstGeom prst="rect">
            <a:avLst/>
          </a:prstGeom>
        </p:spPr>
        <p:txBody>
          <a:bodyPr wrap="square">
            <a:spAutoFit/>
          </a:bodyPr>
          <a:lstStyle/>
          <a:p>
            <a:pPr algn="ctr"/>
            <a:r>
              <a:rPr lang="es-CO" sz="13800" b="1" dirty="0" err="1" smtClean="0">
                <a:solidFill>
                  <a:srgbClr val="FF0000"/>
                </a:solidFill>
                <a:latin typeface="Ink Free" panose="03080402000500000000" pitchFamily="66" charset="0"/>
              </a:rPr>
              <a:t>The</a:t>
            </a:r>
            <a:r>
              <a:rPr lang="es-CO" sz="13800" b="1" dirty="0" smtClean="0">
                <a:solidFill>
                  <a:srgbClr val="FF0000"/>
                </a:solidFill>
                <a:latin typeface="Ink Free" panose="03080402000500000000" pitchFamily="66" charset="0"/>
              </a:rPr>
              <a:t> </a:t>
            </a:r>
            <a:r>
              <a:rPr lang="es-CO" sz="13800" b="1" dirty="0" err="1" smtClean="0">
                <a:solidFill>
                  <a:srgbClr val="FF0000"/>
                </a:solidFill>
                <a:latin typeface="Ink Free" panose="03080402000500000000" pitchFamily="66" charset="0"/>
              </a:rPr>
              <a:t>Fruits</a:t>
            </a:r>
            <a:r>
              <a:rPr lang="es-CO" sz="13800" b="1" dirty="0" smtClean="0">
                <a:solidFill>
                  <a:srgbClr val="FF0000"/>
                </a:solidFill>
                <a:latin typeface="Ink Free" panose="03080402000500000000" pitchFamily="66" charset="0"/>
              </a:rPr>
              <a:t> </a:t>
            </a:r>
            <a:endParaRPr lang="es-CO" sz="13800" b="1" dirty="0">
              <a:solidFill>
                <a:srgbClr val="FF0000"/>
              </a:solidFill>
              <a:latin typeface="Ink Free" panose="03080402000500000000" pitchFamily="66" charset="0"/>
            </a:endParaRPr>
          </a:p>
        </p:txBody>
      </p:sp>
      <p:pic>
        <p:nvPicPr>
          <p:cNvPr id="16386" name="Picture 2" descr="Fruta de manzana | Vec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8005" y="195943"/>
            <a:ext cx="1793625" cy="1793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Lindo y feliz fruta naranja kawaii personaje de dibujos animados 3d con  rodajas sobre un fondo blanco | Foto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041" y="4828075"/>
            <a:ext cx="2650895" cy="198605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Mango clipart. Dibujos animados descargar gratis.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0651" y="-91781"/>
            <a:ext cx="2081349" cy="208134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esultado de imagen para pintura de fresa animada | Ilustración de fruta,  Dibujos frutas y verduras, Laminas de frut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89198">
            <a:off x="10378633" y="5010117"/>
            <a:ext cx="1621971" cy="1621971"/>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Piña de dibujos animados: imágenes, fotos de stock libres de derechos |  Depositpho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64764">
            <a:off x="8004048" y="292474"/>
            <a:ext cx="1805966" cy="1805966"/>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banana-vector-4 | Banana desenho, Desenhos de frutas, Festa infantil frut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95606">
            <a:off x="-139506" y="311384"/>
            <a:ext cx="1677398" cy="1617861"/>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Dibujos de Kiwi para imprimir-Imagenes y dibujos para imprimir | Skin care  pimples, Home remedies for pimples, Pimples remed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36263" y="3081561"/>
            <a:ext cx="1171716" cy="995959"/>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Dibujos animados uvas: vectores, gráficos, imágenes vectoriales |  Depositphot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2355" y="205759"/>
            <a:ext cx="1381645" cy="1176701"/>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Dibujo de Una mandarina pintado por en Dibujos.net el día 15-07-20 a las  20:47:57. Imprime, pinta o colorea tus propios dibujo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6035" y="5821102"/>
            <a:ext cx="1202180" cy="941708"/>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Fruta De La Pera Con Dibujo De La Historieta De La Hoja Verde Diseño  Simple. Ilustración Aislada Sobre Fondo Blanco Fotos, Retratos, Imágenes Y  Fotografía De Archivo Libres De Derecho. Image 816675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9088" y="4725003"/>
            <a:ext cx="983564" cy="1566953"/>
          </a:xfrm>
          <a:prstGeom prst="rect">
            <a:avLst/>
          </a:prstGeom>
          <a:noFill/>
          <a:extLst>
            <a:ext uri="{909E8E84-426E-40DD-AFC4-6F175D3DCCD1}">
              <a14:hiddenFill xmlns:a14="http://schemas.microsoft.com/office/drawing/2010/main">
                <a:solidFill>
                  <a:srgbClr val="FFFFFF"/>
                </a:solidFill>
              </a14:hiddenFill>
            </a:ext>
          </a:extLst>
        </p:spPr>
      </p:pic>
      <p:pic>
        <p:nvPicPr>
          <p:cNvPr id="16408" name="Picture 24" descr="Sandia Sticker | Dibujos de sandias, Sandias tumblr, Pegatinas bonita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5548" y="4210408"/>
            <a:ext cx="1305333" cy="1242082"/>
          </a:xfrm>
          <a:prstGeom prst="rect">
            <a:avLst/>
          </a:prstGeom>
          <a:noFill/>
          <a:extLst>
            <a:ext uri="{909E8E84-426E-40DD-AFC4-6F175D3DCCD1}">
              <a14:hiddenFill xmlns:a14="http://schemas.microsoft.com/office/drawing/2010/main">
                <a:solidFill>
                  <a:srgbClr val="FFFFFF"/>
                </a:solidFill>
              </a14:hiddenFill>
            </a:ext>
          </a:extLst>
        </p:spPr>
      </p:pic>
      <p:pic>
        <p:nvPicPr>
          <p:cNvPr id="16410" name="Picture 26" descr="Dibujo De La Cereza De La Historieta Ilustración del Vector - Ilustración  de travieso, hoja: 1119570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71551" y="5014289"/>
            <a:ext cx="1721771" cy="172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15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Sandia Sticker | Dibujos de sandias, Sandias tumblr, Pegatinas bonit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81" y="795561"/>
            <a:ext cx="5918691" cy="5631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087293" y="2578128"/>
            <a:ext cx="5737468" cy="1323439"/>
          </a:xfrm>
          <a:prstGeom prst="rect">
            <a:avLst/>
          </a:prstGeom>
        </p:spPr>
        <p:txBody>
          <a:bodyPr wrap="none">
            <a:spAutoFit/>
          </a:bodyPr>
          <a:lstStyle/>
          <a:p>
            <a:r>
              <a:rPr lang="es-ES" sz="8000" b="1" i="1" dirty="0">
                <a:solidFill>
                  <a:srgbClr val="FF0000"/>
                </a:solidFill>
                <a:latin typeface="Comic Sans MS" panose="030F0702030302020204" pitchFamily="66" charset="0"/>
              </a:rPr>
              <a:t>watermelon</a:t>
            </a:r>
            <a:endParaRPr lang="es-ES" sz="8000" dirty="0"/>
          </a:p>
        </p:txBody>
      </p:sp>
    </p:spTree>
    <p:extLst>
      <p:ext uri="{BB962C8B-B14F-4D97-AF65-F5344CB8AC3E}">
        <p14:creationId xmlns:p14="http://schemas.microsoft.com/office/powerpoint/2010/main" val="3173456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esultado de imagen para pintura de fresa animada | Ilustración de fruta,  Dibujos frutas y verduras, Laminas de fru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54548">
            <a:off x="7732814" y="861581"/>
            <a:ext cx="4815243" cy="481524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5242" y="2455743"/>
            <a:ext cx="8369599" cy="1862048"/>
          </a:xfrm>
          <a:prstGeom prst="rect">
            <a:avLst/>
          </a:prstGeom>
        </p:spPr>
        <p:txBody>
          <a:bodyPr wrap="none">
            <a:spAutoFit/>
          </a:bodyPr>
          <a:lstStyle/>
          <a:p>
            <a:r>
              <a:rPr lang="es-ES" sz="11500" b="1" i="1" dirty="0" err="1" smtClean="0">
                <a:solidFill>
                  <a:srgbClr val="FF0000"/>
                </a:solidFill>
                <a:latin typeface="Comic Sans MS" panose="030F0702030302020204" pitchFamily="66" charset="0"/>
              </a:rPr>
              <a:t>Strawberry</a:t>
            </a:r>
            <a:endParaRPr lang="es-ES" sz="11500" dirty="0"/>
          </a:p>
        </p:txBody>
      </p:sp>
    </p:spTree>
    <p:extLst>
      <p:ext uri="{BB962C8B-B14F-4D97-AF65-F5344CB8AC3E}">
        <p14:creationId xmlns:p14="http://schemas.microsoft.com/office/powerpoint/2010/main" val="1533944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uta de manzana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39195" cy="6439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968932" y="1896158"/>
            <a:ext cx="5790368" cy="2646878"/>
          </a:xfrm>
          <a:prstGeom prst="rect">
            <a:avLst/>
          </a:prstGeom>
        </p:spPr>
        <p:txBody>
          <a:bodyPr wrap="none">
            <a:spAutoFit/>
          </a:bodyPr>
          <a:lstStyle/>
          <a:p>
            <a:r>
              <a:rPr lang="es-ES" sz="16600" b="1" i="1" dirty="0" smtClean="0">
                <a:solidFill>
                  <a:srgbClr val="FF0000"/>
                </a:solidFill>
                <a:latin typeface="Comic Sans MS" panose="030F0702030302020204" pitchFamily="66" charset="0"/>
              </a:rPr>
              <a:t>Apple</a:t>
            </a:r>
            <a:endParaRPr lang="es-ES" sz="16600" dirty="0"/>
          </a:p>
        </p:txBody>
      </p:sp>
    </p:spTree>
    <p:extLst>
      <p:ext uri="{BB962C8B-B14F-4D97-AF65-F5344CB8AC3E}">
        <p14:creationId xmlns:p14="http://schemas.microsoft.com/office/powerpoint/2010/main" val="371014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1257" y="483326"/>
            <a:ext cx="6635931" cy="6186309"/>
          </a:xfrm>
          <a:prstGeom prst="rect">
            <a:avLst/>
          </a:prstGeom>
          <a:noFill/>
        </p:spPr>
        <p:txBody>
          <a:bodyPr wrap="square" rtlCol="0">
            <a:spAutoFit/>
          </a:bodyPr>
          <a:lstStyle/>
          <a:p>
            <a:r>
              <a:rPr lang="es-ES" sz="4400" dirty="0">
                <a:latin typeface="Comic Sans MS" panose="030F0702030302020204" pitchFamily="66" charset="0"/>
              </a:rPr>
              <a:t>Había una vez un reino lejano en el que </a:t>
            </a:r>
            <a:r>
              <a:rPr lang="es-ES" sz="4400" b="1" i="1" dirty="0" smtClean="0">
                <a:solidFill>
                  <a:srgbClr val="FF0000"/>
                </a:solidFill>
                <a:latin typeface="Comic Sans MS" panose="030F0702030302020204" pitchFamily="66" charset="0"/>
              </a:rPr>
              <a:t>“The Fruits”</a:t>
            </a:r>
            <a:r>
              <a:rPr lang="es-ES" sz="4400" dirty="0" smtClean="0">
                <a:solidFill>
                  <a:srgbClr val="FF0000"/>
                </a:solidFill>
                <a:latin typeface="Comic Sans MS" panose="030F0702030302020204" pitchFamily="66" charset="0"/>
              </a:rPr>
              <a:t> </a:t>
            </a:r>
            <a:r>
              <a:rPr lang="es-ES" sz="4400" dirty="0">
                <a:latin typeface="Comic Sans MS" panose="030F0702030302020204" pitchFamily="66" charset="0"/>
              </a:rPr>
              <a:t>crecían en todos los jardines. Todas las casas estaban decoradas con cestas de frutas y en todas había árboles frutales </a:t>
            </a:r>
            <a:r>
              <a:rPr lang="es-ES" sz="4400" dirty="0" smtClean="0">
                <a:latin typeface="Comic Sans MS" panose="030F0702030302020204" pitchFamily="66" charset="0"/>
              </a:rPr>
              <a:t>plantados en las macetas</a:t>
            </a:r>
            <a:endParaRPr lang="es-CO" sz="4400" dirty="0">
              <a:latin typeface="Comic Sans MS" panose="030F0702030302020204" pitchFamily="66" charset="0"/>
            </a:endParaRPr>
          </a:p>
        </p:txBody>
      </p:sp>
      <p:pic>
        <p:nvPicPr>
          <p:cNvPr id="2052" name="Picture 4" descr="Reino De Frutas, Frutas, Reino, Fruta PNG y PSD para Descargar Gratis |  Png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574" y="757647"/>
            <a:ext cx="4728754" cy="472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2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ngo clipart. Dibujos animados descargar gratis.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771" y="273922"/>
            <a:ext cx="5891349" cy="5891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1896157"/>
            <a:ext cx="6609502" cy="2646878"/>
          </a:xfrm>
          <a:prstGeom prst="rect">
            <a:avLst/>
          </a:prstGeom>
        </p:spPr>
        <p:txBody>
          <a:bodyPr wrap="none">
            <a:spAutoFit/>
          </a:bodyPr>
          <a:lstStyle/>
          <a:p>
            <a:r>
              <a:rPr lang="es-ES" sz="16600" b="1" i="1" dirty="0" smtClean="0">
                <a:solidFill>
                  <a:srgbClr val="FF0000"/>
                </a:solidFill>
                <a:latin typeface="Comic Sans MS" panose="030F0702030302020204" pitchFamily="66" charset="0"/>
              </a:rPr>
              <a:t>Mango</a:t>
            </a:r>
            <a:endParaRPr lang="es-ES" sz="16600" dirty="0"/>
          </a:p>
        </p:txBody>
      </p:sp>
    </p:spTree>
    <p:extLst>
      <p:ext uri="{BB962C8B-B14F-4D97-AF65-F5344CB8AC3E}">
        <p14:creationId xmlns:p14="http://schemas.microsoft.com/office/powerpoint/2010/main" val="361104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iña de dibujos animados: imágenes, fotos de stock libres de derecho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106"/>
            <a:ext cx="6217730" cy="621773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587307" y="2349898"/>
            <a:ext cx="6604693" cy="1862048"/>
          </a:xfrm>
          <a:prstGeom prst="rect">
            <a:avLst/>
          </a:prstGeom>
        </p:spPr>
        <p:txBody>
          <a:bodyPr wrap="none">
            <a:spAutoFit/>
          </a:bodyPr>
          <a:lstStyle/>
          <a:p>
            <a:r>
              <a:rPr lang="es-ES" sz="11500" b="1" i="1" dirty="0" err="1" smtClean="0">
                <a:solidFill>
                  <a:srgbClr val="FF0000"/>
                </a:solidFill>
                <a:latin typeface="Comic Sans MS" panose="030F0702030302020204" pitchFamily="66" charset="0"/>
              </a:rPr>
              <a:t>Pineapple</a:t>
            </a:r>
            <a:endParaRPr lang="es-ES" sz="11500" dirty="0"/>
          </a:p>
        </p:txBody>
      </p:sp>
    </p:spTree>
    <p:extLst>
      <p:ext uri="{BB962C8B-B14F-4D97-AF65-F5344CB8AC3E}">
        <p14:creationId xmlns:p14="http://schemas.microsoft.com/office/powerpoint/2010/main" val="165833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Dibujos animados uvas: vectores, gráficos, imágenes vectoriale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91" y="375576"/>
            <a:ext cx="7085416" cy="6034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14416" y="2362961"/>
            <a:ext cx="5044971" cy="1862048"/>
          </a:xfrm>
          <a:prstGeom prst="rect">
            <a:avLst/>
          </a:prstGeom>
        </p:spPr>
        <p:txBody>
          <a:bodyPr wrap="none">
            <a:spAutoFit/>
          </a:bodyPr>
          <a:lstStyle/>
          <a:p>
            <a:r>
              <a:rPr lang="es-ES" sz="11500" b="1" i="1" dirty="0" smtClean="0">
                <a:solidFill>
                  <a:srgbClr val="FF0000"/>
                </a:solidFill>
                <a:latin typeface="Comic Sans MS" panose="030F0702030302020204" pitchFamily="66" charset="0"/>
              </a:rPr>
              <a:t>Grapes</a:t>
            </a:r>
            <a:endParaRPr lang="es-ES" sz="11500" dirty="0"/>
          </a:p>
        </p:txBody>
      </p:sp>
    </p:spTree>
    <p:extLst>
      <p:ext uri="{BB962C8B-B14F-4D97-AF65-F5344CB8AC3E}">
        <p14:creationId xmlns:p14="http://schemas.microsoft.com/office/powerpoint/2010/main" val="126176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Fruta De La Pera Con Dibujo De La Historieta De La Hoja Verde Diseño  Simple. Ilustración Aislada Sobre Fondo Blanco Fotos, Retratos, Imágenes Y  Fotografía De Archivo Libres De Derecho. Image 816675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33" y="348087"/>
            <a:ext cx="3997235" cy="6368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887753" y="1958013"/>
            <a:ext cx="5615640" cy="3154710"/>
          </a:xfrm>
          <a:prstGeom prst="rect">
            <a:avLst/>
          </a:prstGeom>
        </p:spPr>
        <p:txBody>
          <a:bodyPr wrap="none">
            <a:spAutoFit/>
          </a:bodyPr>
          <a:lstStyle/>
          <a:p>
            <a:r>
              <a:rPr lang="es-ES" sz="19900" b="1" i="1" dirty="0" err="1" smtClean="0">
                <a:solidFill>
                  <a:srgbClr val="FF0000"/>
                </a:solidFill>
                <a:latin typeface="Comic Sans MS" panose="030F0702030302020204" pitchFamily="66" charset="0"/>
              </a:rPr>
              <a:t>Pear</a:t>
            </a:r>
            <a:endParaRPr lang="es-ES" sz="11500" dirty="0"/>
          </a:p>
        </p:txBody>
      </p:sp>
    </p:spTree>
    <p:extLst>
      <p:ext uri="{BB962C8B-B14F-4D97-AF65-F5344CB8AC3E}">
        <p14:creationId xmlns:p14="http://schemas.microsoft.com/office/powerpoint/2010/main" val="284178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banana-vector-4 | Banana desenho, Desenhos de frutas, Festa infantil fru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95606">
            <a:off x="6349743" y="971818"/>
            <a:ext cx="5235100" cy="504928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993024" y="1823542"/>
            <a:ext cx="7303602" cy="2646878"/>
          </a:xfrm>
          <a:prstGeom prst="rect">
            <a:avLst/>
          </a:prstGeom>
        </p:spPr>
        <p:txBody>
          <a:bodyPr wrap="none">
            <a:spAutoFit/>
          </a:bodyPr>
          <a:lstStyle/>
          <a:p>
            <a:r>
              <a:rPr lang="es-ES" sz="16600" b="1" i="1" dirty="0" smtClean="0">
                <a:solidFill>
                  <a:srgbClr val="FF0000"/>
                </a:solidFill>
                <a:latin typeface="Comic Sans MS" panose="030F0702030302020204" pitchFamily="66" charset="0"/>
              </a:rPr>
              <a:t>Banana</a:t>
            </a:r>
            <a:endParaRPr lang="es-ES" sz="9600" dirty="0"/>
          </a:p>
        </p:txBody>
      </p:sp>
    </p:spTree>
    <p:extLst>
      <p:ext uri="{BB962C8B-B14F-4D97-AF65-F5344CB8AC3E}">
        <p14:creationId xmlns:p14="http://schemas.microsoft.com/office/powerpoint/2010/main" val="3131232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Dibujo de Una mandarina pintado por en Dibujos.net el día 15-07-20 a las  20:47:57. Imprime, pinta o colorea tus propios dibujos!"/>
          <p:cNvPicPr>
            <a:picLocks noChangeAspect="1" noChangeArrowheads="1"/>
          </p:cNvPicPr>
          <p:nvPr/>
        </p:nvPicPr>
        <p:blipFill rotWithShape="1">
          <a:blip r:embed="rId2">
            <a:extLst>
              <a:ext uri="{28A0092B-C50C-407E-A947-70E740481C1C}">
                <a14:useLocalDpi xmlns:a14="http://schemas.microsoft.com/office/drawing/2010/main" val="0"/>
              </a:ext>
            </a:extLst>
          </a:blip>
          <a:srcRect l="13968" r="20080"/>
          <a:stretch/>
        </p:blipFill>
        <p:spPr bwMode="auto">
          <a:xfrm>
            <a:off x="195944" y="321638"/>
            <a:ext cx="5290456" cy="6317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064728" y="2549128"/>
            <a:ext cx="7127272" cy="1862048"/>
          </a:xfrm>
          <a:prstGeom prst="rect">
            <a:avLst/>
          </a:prstGeom>
        </p:spPr>
        <p:txBody>
          <a:bodyPr wrap="none">
            <a:spAutoFit/>
          </a:bodyPr>
          <a:lstStyle/>
          <a:p>
            <a:r>
              <a:rPr lang="es-ES" sz="11500" b="1" i="1" dirty="0" smtClean="0">
                <a:solidFill>
                  <a:srgbClr val="FF0000"/>
                </a:solidFill>
                <a:latin typeface="Comic Sans MS" panose="030F0702030302020204" pitchFamily="66" charset="0"/>
              </a:rPr>
              <a:t>Tangerine</a:t>
            </a:r>
            <a:endParaRPr lang="es-ES" sz="8000" dirty="0"/>
          </a:p>
        </p:txBody>
      </p:sp>
    </p:spTree>
    <p:extLst>
      <p:ext uri="{BB962C8B-B14F-4D97-AF65-F5344CB8AC3E}">
        <p14:creationId xmlns:p14="http://schemas.microsoft.com/office/powerpoint/2010/main" val="400992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44534" y="2666693"/>
            <a:ext cx="5947261" cy="2215991"/>
          </a:xfrm>
          <a:prstGeom prst="rect">
            <a:avLst/>
          </a:prstGeom>
        </p:spPr>
        <p:txBody>
          <a:bodyPr wrap="square">
            <a:spAutoFit/>
          </a:bodyPr>
          <a:lstStyle/>
          <a:p>
            <a:r>
              <a:rPr lang="es-ES" sz="13800" b="1" i="1" dirty="0" smtClean="0">
                <a:solidFill>
                  <a:srgbClr val="FF0000"/>
                </a:solidFill>
                <a:latin typeface="Comic Sans MS" panose="030F0702030302020204" pitchFamily="66" charset="0"/>
              </a:rPr>
              <a:t>Melón</a:t>
            </a:r>
            <a:endParaRPr lang="es-ES" sz="6600" dirty="0"/>
          </a:p>
        </p:txBody>
      </p:sp>
      <p:pic>
        <p:nvPicPr>
          <p:cNvPr id="1026" name="Picture 2" descr="Rebanada de melón: vectores, gráfico vectorial, imágenes vectoriales de  stock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924" y="1188584"/>
            <a:ext cx="57150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3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ndo y feliz fruta naranja kawaii personaje de dibujos animados 3d con  rodajas sobre un fondo blanco | Foto Premium"/>
          <p:cNvPicPr>
            <a:picLocks noChangeAspect="1" noChangeArrowheads="1"/>
          </p:cNvPicPr>
          <p:nvPr/>
        </p:nvPicPr>
        <p:blipFill rotWithShape="1">
          <a:blip r:embed="rId2">
            <a:extLst>
              <a:ext uri="{28A0092B-C50C-407E-A947-70E740481C1C}">
                <a14:useLocalDpi xmlns:a14="http://schemas.microsoft.com/office/drawing/2010/main" val="0"/>
              </a:ext>
            </a:extLst>
          </a:blip>
          <a:srcRect l="13856"/>
          <a:stretch/>
        </p:blipFill>
        <p:spPr bwMode="auto">
          <a:xfrm>
            <a:off x="313508" y="404449"/>
            <a:ext cx="6622870" cy="5759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786846" y="2176439"/>
            <a:ext cx="6113802" cy="1862048"/>
          </a:xfrm>
          <a:prstGeom prst="rect">
            <a:avLst/>
          </a:prstGeom>
        </p:spPr>
        <p:txBody>
          <a:bodyPr wrap="square">
            <a:spAutoFit/>
          </a:bodyPr>
          <a:lstStyle/>
          <a:p>
            <a:r>
              <a:rPr lang="es-ES" sz="11500" b="1" i="1" dirty="0" smtClean="0">
                <a:solidFill>
                  <a:srgbClr val="FF0000"/>
                </a:solidFill>
                <a:latin typeface="Comic Sans MS" panose="030F0702030302020204" pitchFamily="66" charset="0"/>
              </a:rPr>
              <a:t>Orange</a:t>
            </a:r>
            <a:endParaRPr lang="es-ES" sz="8000" dirty="0"/>
          </a:p>
        </p:txBody>
      </p:sp>
    </p:spTree>
    <p:extLst>
      <p:ext uri="{BB962C8B-B14F-4D97-AF65-F5344CB8AC3E}">
        <p14:creationId xmlns:p14="http://schemas.microsoft.com/office/powerpoint/2010/main" val="376457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Dibujo De La Cereza De La Historieta Ilustración del Vector - Ilustración  de travieso, hoja: 111957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277" y="272471"/>
            <a:ext cx="6350397" cy="635039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35577" y="1820753"/>
            <a:ext cx="7197633" cy="2215991"/>
          </a:xfrm>
          <a:prstGeom prst="rect">
            <a:avLst/>
          </a:prstGeom>
        </p:spPr>
        <p:txBody>
          <a:bodyPr wrap="square">
            <a:spAutoFit/>
          </a:bodyPr>
          <a:lstStyle/>
          <a:p>
            <a:r>
              <a:rPr lang="es-ES" sz="13800" b="1" i="1" dirty="0" smtClean="0">
                <a:solidFill>
                  <a:srgbClr val="FF0000"/>
                </a:solidFill>
                <a:latin typeface="Comic Sans MS" panose="030F0702030302020204" pitchFamily="66" charset="0"/>
              </a:rPr>
              <a:t>Cherry</a:t>
            </a:r>
            <a:endParaRPr lang="es-ES" sz="8000" dirty="0"/>
          </a:p>
        </p:txBody>
      </p:sp>
    </p:spTree>
    <p:extLst>
      <p:ext uri="{BB962C8B-B14F-4D97-AF65-F5344CB8AC3E}">
        <p14:creationId xmlns:p14="http://schemas.microsoft.com/office/powerpoint/2010/main" val="2746508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uadroTexto 3"/>
          <p:cNvSpPr txBox="1"/>
          <p:nvPr/>
        </p:nvSpPr>
        <p:spPr>
          <a:xfrm>
            <a:off x="5046617" y="365760"/>
            <a:ext cx="7145383" cy="5509200"/>
          </a:xfrm>
          <a:prstGeom prst="rect">
            <a:avLst/>
          </a:prstGeom>
          <a:noFill/>
        </p:spPr>
        <p:txBody>
          <a:bodyPr wrap="square" rtlCol="0">
            <a:spAutoFit/>
          </a:bodyPr>
          <a:lstStyle/>
          <a:p>
            <a:r>
              <a:rPr lang="es-ES" sz="3200" dirty="0">
                <a:latin typeface="Comic Sans MS" panose="030F0702030302020204" pitchFamily="66" charset="0"/>
              </a:rPr>
              <a:t>Pero los niños de este reino no querían comer fruta. Sus padres, que no sabían qué hacer, llamaron a las hadas de las frutas para que lo intentaran solucionar.</a:t>
            </a:r>
            <a:br>
              <a:rPr lang="es-ES" sz="3200" dirty="0">
                <a:latin typeface="Comic Sans MS" panose="030F0702030302020204" pitchFamily="66" charset="0"/>
              </a:rPr>
            </a:br>
            <a:r>
              <a:rPr lang="es-ES" sz="3200" dirty="0">
                <a:latin typeface="Comic Sans MS" panose="030F0702030302020204" pitchFamily="66" charset="0"/>
              </a:rPr>
              <a:t/>
            </a:r>
            <a:br>
              <a:rPr lang="es-ES" sz="3200" dirty="0">
                <a:latin typeface="Comic Sans MS" panose="030F0702030302020204" pitchFamily="66" charset="0"/>
              </a:rPr>
            </a:br>
            <a:r>
              <a:rPr lang="es-ES" sz="3200" dirty="0">
                <a:latin typeface="Comic Sans MS" panose="030F0702030302020204" pitchFamily="66" charset="0"/>
              </a:rPr>
              <a:t>Las hadas descubrieron que una bruja malvada había hecho creer a los niños que las frutas eran venenosas y, por eso, los niños no querían probar la fruta.</a:t>
            </a:r>
            <a:endParaRPr lang="es-CO" sz="3200" dirty="0">
              <a:latin typeface="Comic Sans MS" panose="030F0702030302020204" pitchFamily="66" charset="0"/>
            </a:endParaRPr>
          </a:p>
        </p:txBody>
      </p:sp>
      <p:pic>
        <p:nvPicPr>
          <p:cNvPr id="3074" name="Picture 2" descr="Bruja de dibujos animados volando | Vector Prem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71" y="1742910"/>
            <a:ext cx="4751290" cy="497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49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855" y="325958"/>
            <a:ext cx="6096000" cy="6063198"/>
          </a:xfrm>
          <a:prstGeom prst="rect">
            <a:avLst/>
          </a:prstGeom>
        </p:spPr>
        <p:txBody>
          <a:bodyPr>
            <a:spAutoFit/>
          </a:bodyPr>
          <a:lstStyle/>
          <a:p>
            <a:r>
              <a:rPr lang="es-ES" sz="4400" dirty="0">
                <a:latin typeface="Comic Sans MS" panose="030F0702030302020204" pitchFamily="66" charset="0"/>
              </a:rPr>
              <a:t>Hada </a:t>
            </a:r>
            <a:r>
              <a:rPr lang="es-ES" sz="4400" b="1" i="1" dirty="0" smtClean="0">
                <a:solidFill>
                  <a:srgbClr val="FF0000"/>
                </a:solidFill>
                <a:latin typeface="Comic Sans MS" panose="030F0702030302020204" pitchFamily="66" charset="0"/>
              </a:rPr>
              <a:t>watermelon</a:t>
            </a:r>
            <a:r>
              <a:rPr lang="es-ES" sz="4400" dirty="0" smtClean="0">
                <a:latin typeface="Comic Sans MS" panose="030F0702030302020204" pitchFamily="66" charset="0"/>
              </a:rPr>
              <a:t> </a:t>
            </a:r>
            <a:r>
              <a:rPr lang="es-ES" sz="4400" dirty="0">
                <a:latin typeface="Comic Sans MS" panose="030F0702030302020204" pitchFamily="66" charset="0"/>
              </a:rPr>
              <a:t>le dijo a sus hermanas hadas:</a:t>
            </a:r>
            <a:br>
              <a:rPr lang="es-ES" sz="4400" dirty="0">
                <a:latin typeface="Comic Sans MS" panose="030F0702030302020204" pitchFamily="66" charset="0"/>
              </a:rPr>
            </a:br>
            <a:r>
              <a:rPr lang="es-ES" sz="4400" dirty="0">
                <a:latin typeface="Comic Sans MS" panose="030F0702030302020204" pitchFamily="66" charset="0"/>
              </a:rPr>
              <a:t>- Queridas, tenemos una misión que cumplir. Tenemos que demostrar a los niños que la fruta es buena.</a:t>
            </a:r>
            <a:r>
              <a:rPr lang="es-ES" sz="3600" dirty="0">
                <a:latin typeface="Comic Sans MS" panose="030F0702030302020204" pitchFamily="66" charset="0"/>
              </a:rPr>
              <a:t/>
            </a:r>
            <a:br>
              <a:rPr lang="es-ES" sz="3600" dirty="0">
                <a:latin typeface="Comic Sans MS" panose="030F0702030302020204" pitchFamily="66" charset="0"/>
              </a:rPr>
            </a:br>
            <a:endParaRPr lang="es-CO" sz="3600" dirty="0">
              <a:latin typeface="Comic Sans MS" panose="030F0702030302020204" pitchFamily="66" charset="0"/>
            </a:endParaRPr>
          </a:p>
        </p:txBody>
      </p:sp>
      <p:pic>
        <p:nvPicPr>
          <p:cNvPr id="4098" name="Picture 2" descr="Las hadas de las fru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369" y="526732"/>
            <a:ext cx="5351552" cy="535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4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70469" y="587828"/>
            <a:ext cx="5721531" cy="6001643"/>
          </a:xfrm>
          <a:prstGeom prst="rect">
            <a:avLst/>
          </a:prstGeom>
        </p:spPr>
        <p:txBody>
          <a:bodyPr wrap="square">
            <a:spAutoFit/>
          </a:bodyPr>
          <a:lstStyle/>
          <a:p>
            <a:r>
              <a:rPr lang="es-ES" sz="4800" dirty="0">
                <a:latin typeface="Comic Sans MS" panose="030F0702030302020204" pitchFamily="66" charset="0"/>
              </a:rPr>
              <a:t>Hada </a:t>
            </a:r>
            <a:r>
              <a:rPr lang="es-ES" sz="4800" b="1" i="1" dirty="0" smtClean="0">
                <a:solidFill>
                  <a:srgbClr val="FF0000"/>
                </a:solidFill>
                <a:latin typeface="Comic Sans MS" panose="030F0702030302020204" pitchFamily="66" charset="0"/>
              </a:rPr>
              <a:t>Apple</a:t>
            </a:r>
            <a:r>
              <a:rPr lang="es-ES" sz="4800" dirty="0" smtClean="0">
                <a:latin typeface="Comic Sans MS" panose="030F0702030302020204" pitchFamily="66" charset="0"/>
              </a:rPr>
              <a:t> </a:t>
            </a:r>
            <a:r>
              <a:rPr lang="es-ES" sz="4800" dirty="0">
                <a:latin typeface="Comic Sans MS" panose="030F0702030302020204" pitchFamily="66" charset="0"/>
              </a:rPr>
              <a:t>respondió:</a:t>
            </a:r>
            <a:br>
              <a:rPr lang="es-ES" sz="4800" dirty="0">
                <a:latin typeface="Comic Sans MS" panose="030F0702030302020204" pitchFamily="66" charset="0"/>
              </a:rPr>
            </a:br>
            <a:r>
              <a:rPr lang="es-ES" sz="4800" dirty="0">
                <a:latin typeface="Comic Sans MS" panose="030F0702030302020204" pitchFamily="66" charset="0"/>
              </a:rPr>
              <a:t>- ¿Cómo lo vamos a hacer? Esa bruja les ha convencido de que lo que deben hacer es comer chucherías.</a:t>
            </a:r>
            <a:endParaRPr lang="es-CO" sz="4800" dirty="0">
              <a:latin typeface="Comic Sans MS" panose="030F0702030302020204" pitchFamily="66" charset="0"/>
            </a:endParaRPr>
          </a:p>
        </p:txBody>
      </p:sp>
      <p:pic>
        <p:nvPicPr>
          <p:cNvPr id="5122" name="Picture 2" descr="Alfabeto de hadas con manzana. - Oh my Alfabet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8351" y="20924"/>
            <a:ext cx="3397523" cy="656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3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0742" y="644660"/>
            <a:ext cx="7114903" cy="5632311"/>
          </a:xfrm>
          <a:prstGeom prst="rect">
            <a:avLst/>
          </a:prstGeom>
        </p:spPr>
        <p:txBody>
          <a:bodyPr wrap="square">
            <a:spAutoFit/>
          </a:bodyPr>
          <a:lstStyle/>
          <a:p>
            <a:r>
              <a:rPr lang="es-ES" sz="4000" dirty="0">
                <a:latin typeface="Comic Sans MS" panose="030F0702030302020204" pitchFamily="66" charset="0"/>
              </a:rPr>
              <a:t>Hada </a:t>
            </a:r>
            <a:r>
              <a:rPr lang="es-ES" sz="4000" b="1" i="1" dirty="0" smtClean="0">
                <a:solidFill>
                  <a:srgbClr val="FF0000"/>
                </a:solidFill>
                <a:latin typeface="Comic Sans MS" panose="030F0702030302020204" pitchFamily="66" charset="0"/>
              </a:rPr>
              <a:t>grape </a:t>
            </a:r>
            <a:r>
              <a:rPr lang="es-ES" sz="4000" dirty="0">
                <a:latin typeface="Comic Sans MS" panose="030F0702030302020204" pitchFamily="66" charset="0"/>
              </a:rPr>
              <a:t>tuvo una idea:</a:t>
            </a:r>
            <a:br>
              <a:rPr lang="es-ES" sz="4000" dirty="0">
                <a:latin typeface="Comic Sans MS" panose="030F0702030302020204" pitchFamily="66" charset="0"/>
              </a:rPr>
            </a:br>
            <a:r>
              <a:rPr lang="es-ES" sz="4000" dirty="0">
                <a:latin typeface="Comic Sans MS" panose="030F0702030302020204" pitchFamily="66" charset="0"/>
              </a:rPr>
              <a:t>- ¡Ya sé! Podemos preparar postres y dulces con fruta de forma que no sepan qué es lo que llevan. Cuando vean que han comido fruta y no les ha pasado nada seguro se convencen de que estaban equivocados.</a:t>
            </a:r>
            <a:endParaRPr lang="es-CO" sz="4000" dirty="0">
              <a:latin typeface="Comic Sans MS" panose="030F0702030302020204" pitchFamily="66" charset="0"/>
            </a:endParaRPr>
          </a:p>
        </p:txBody>
      </p:sp>
      <p:pic>
        <p:nvPicPr>
          <p:cNvPr id="6146" name="Picture 2" descr="Carácter De La Fantasía, De Hadas Que Se Sienta En Las Bayas Ilustraciones  Vectoriales, Clip Art Vectorizado Libre De Derechos. Image 28516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645" y="1162594"/>
            <a:ext cx="4139836" cy="413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9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34447" y="1530420"/>
            <a:ext cx="6096000" cy="3785652"/>
          </a:xfrm>
          <a:prstGeom prst="rect">
            <a:avLst/>
          </a:prstGeom>
        </p:spPr>
        <p:txBody>
          <a:bodyPr>
            <a:spAutoFit/>
          </a:bodyPr>
          <a:lstStyle/>
          <a:p>
            <a:r>
              <a:rPr lang="es-ES" sz="4000" dirty="0">
                <a:latin typeface="Comic Sans MS" panose="030F0702030302020204" pitchFamily="66" charset="0"/>
              </a:rPr>
              <a:t>Hada </a:t>
            </a:r>
            <a:r>
              <a:rPr lang="es-ES" sz="4000" b="1" i="1" dirty="0" smtClean="0">
                <a:solidFill>
                  <a:srgbClr val="FF0000"/>
                </a:solidFill>
                <a:latin typeface="Comic Sans MS" panose="030F0702030302020204" pitchFamily="66" charset="0"/>
              </a:rPr>
              <a:t>Orange</a:t>
            </a:r>
            <a:r>
              <a:rPr lang="es-ES" sz="4000" dirty="0" smtClean="0">
                <a:latin typeface="Comic Sans MS" panose="030F0702030302020204" pitchFamily="66" charset="0"/>
              </a:rPr>
              <a:t> le </a:t>
            </a:r>
            <a:r>
              <a:rPr lang="es-ES" sz="4000" dirty="0">
                <a:latin typeface="Comic Sans MS" panose="030F0702030302020204" pitchFamily="66" charset="0"/>
              </a:rPr>
              <a:t>dijo:</a:t>
            </a:r>
            <a:br>
              <a:rPr lang="es-ES" sz="4000" dirty="0">
                <a:latin typeface="Comic Sans MS" panose="030F0702030302020204" pitchFamily="66" charset="0"/>
              </a:rPr>
            </a:br>
            <a:r>
              <a:rPr lang="es-ES" sz="4000" dirty="0">
                <a:latin typeface="Comic Sans MS" panose="030F0702030302020204" pitchFamily="66" charset="0"/>
              </a:rPr>
              <a:t>- ¡Es una idea fantástica! Yo prepararé un refresco de zumo de naranja para chuparse los dedos.</a:t>
            </a:r>
            <a:endParaRPr lang="es-CO" sz="4000" dirty="0">
              <a:latin typeface="Comic Sans MS" panose="030F0702030302020204" pitchFamily="66" charset="0"/>
            </a:endParaRPr>
          </a:p>
        </p:txBody>
      </p:sp>
      <p:pic>
        <p:nvPicPr>
          <p:cNvPr id="7170" name="Picture 2" descr="Carácter De Hada Sentada En Una Naranja Ilustraciones Vectoriales, Clip Art  Vectorizado Libre De Derechos. Image 284993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1" y="966651"/>
            <a:ext cx="5367746" cy="536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60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9120" y="963526"/>
            <a:ext cx="6096000" cy="4247317"/>
          </a:xfrm>
          <a:prstGeom prst="rect">
            <a:avLst/>
          </a:prstGeom>
        </p:spPr>
        <p:txBody>
          <a:bodyPr>
            <a:spAutoFit/>
          </a:bodyPr>
          <a:lstStyle/>
          <a:p>
            <a:r>
              <a:rPr lang="es-ES" sz="5400" dirty="0">
                <a:latin typeface="Comic Sans MS" panose="030F0702030302020204" pitchFamily="66" charset="0"/>
              </a:rPr>
              <a:t>Hada </a:t>
            </a:r>
            <a:r>
              <a:rPr lang="es-ES" sz="5400" b="1" i="1" dirty="0" smtClean="0">
                <a:solidFill>
                  <a:srgbClr val="FF0000"/>
                </a:solidFill>
                <a:latin typeface="Comic Sans MS" panose="030F0702030302020204" pitchFamily="66" charset="0"/>
              </a:rPr>
              <a:t>tangerine </a:t>
            </a:r>
            <a:r>
              <a:rPr lang="es-ES" sz="5400" dirty="0">
                <a:latin typeface="Comic Sans MS" panose="030F0702030302020204" pitchFamily="66" charset="0"/>
              </a:rPr>
              <a:t>dijo:</a:t>
            </a:r>
            <a:br>
              <a:rPr lang="es-ES" sz="5400" dirty="0">
                <a:latin typeface="Comic Sans MS" panose="030F0702030302020204" pitchFamily="66" charset="0"/>
              </a:rPr>
            </a:br>
            <a:r>
              <a:rPr lang="es-ES" sz="5400" dirty="0">
                <a:latin typeface="Comic Sans MS" panose="030F0702030302020204" pitchFamily="66" charset="0"/>
              </a:rPr>
              <a:t>- Yo preparé gajos de mandarina con chocolate</a:t>
            </a:r>
            <a:r>
              <a:rPr lang="es-ES" sz="2800" b="0" i="0" dirty="0" smtClean="0">
                <a:solidFill>
                  <a:srgbClr val="5C5C5C"/>
                </a:solidFill>
                <a:effectLst/>
                <a:latin typeface="Verdana" panose="020B0604030504040204" pitchFamily="34" charset="0"/>
              </a:rPr>
              <a:t>.</a:t>
            </a:r>
            <a:endParaRPr lang="es-CO" sz="2800" dirty="0"/>
          </a:p>
        </p:txBody>
      </p:sp>
      <p:pic>
        <p:nvPicPr>
          <p:cNvPr id="8194" name="Picture 2" descr="hada de la fruta | Hadas, Dibujos de hadas,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20" y="1345475"/>
            <a:ext cx="5257625" cy="41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09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6229" y="182880"/>
            <a:ext cx="9588137" cy="3785652"/>
          </a:xfrm>
          <a:prstGeom prst="rect">
            <a:avLst/>
          </a:prstGeom>
        </p:spPr>
        <p:txBody>
          <a:bodyPr wrap="square">
            <a:spAutoFit/>
          </a:bodyPr>
          <a:lstStyle/>
          <a:p>
            <a:r>
              <a:rPr lang="es-ES" sz="4000" dirty="0">
                <a:latin typeface="Comic Sans MS" panose="030F0702030302020204" pitchFamily="66" charset="0"/>
              </a:rPr>
              <a:t>Hada </a:t>
            </a:r>
            <a:r>
              <a:rPr lang="es-ES" sz="4000" b="1" i="1" dirty="0" err="1" smtClean="0">
                <a:solidFill>
                  <a:srgbClr val="FF0000"/>
                </a:solidFill>
                <a:latin typeface="Comic Sans MS" panose="030F0702030302020204" pitchFamily="66" charset="0"/>
              </a:rPr>
              <a:t>strawberry</a:t>
            </a:r>
            <a:r>
              <a:rPr lang="es-ES" sz="4000" dirty="0" smtClean="0">
                <a:latin typeface="Comic Sans MS" panose="030F0702030302020204" pitchFamily="66" charset="0"/>
              </a:rPr>
              <a:t> </a:t>
            </a:r>
            <a:r>
              <a:rPr lang="es-ES" sz="4000" dirty="0">
                <a:latin typeface="Comic Sans MS" panose="030F0702030302020204" pitchFamily="66" charset="0"/>
              </a:rPr>
              <a:t>se apuntó a la idea del chocolate.</a:t>
            </a:r>
            <a:br>
              <a:rPr lang="es-ES" sz="4000" dirty="0">
                <a:latin typeface="Comic Sans MS" panose="030F0702030302020204" pitchFamily="66" charset="0"/>
              </a:rPr>
            </a:br>
            <a:r>
              <a:rPr lang="es-ES" sz="4000" dirty="0">
                <a:latin typeface="Comic Sans MS" panose="030F0702030302020204" pitchFamily="66" charset="0"/>
              </a:rPr>
              <a:t/>
            </a:r>
            <a:br>
              <a:rPr lang="es-ES" sz="4000" dirty="0">
                <a:latin typeface="Comic Sans MS" panose="030F0702030302020204" pitchFamily="66" charset="0"/>
              </a:rPr>
            </a:br>
            <a:r>
              <a:rPr lang="es-ES" sz="4000" dirty="0">
                <a:latin typeface="Comic Sans MS" panose="030F0702030302020204" pitchFamily="66" charset="0"/>
              </a:rPr>
              <a:t>Hada </a:t>
            </a:r>
            <a:r>
              <a:rPr lang="es-ES" sz="4000" b="1" i="1" dirty="0" smtClean="0">
                <a:solidFill>
                  <a:srgbClr val="FF0000"/>
                </a:solidFill>
                <a:latin typeface="Comic Sans MS" panose="030F0702030302020204" pitchFamily="66" charset="0"/>
              </a:rPr>
              <a:t>Apple</a:t>
            </a:r>
            <a:r>
              <a:rPr lang="es-ES" sz="4000" dirty="0" smtClean="0">
                <a:latin typeface="Comic Sans MS" panose="030F0702030302020204" pitchFamily="66" charset="0"/>
              </a:rPr>
              <a:t> </a:t>
            </a:r>
            <a:r>
              <a:rPr lang="es-ES" sz="4000" dirty="0">
                <a:latin typeface="Comic Sans MS" panose="030F0702030302020204" pitchFamily="66" charset="0"/>
              </a:rPr>
              <a:t>se ofreció a preparar una tarta y </a:t>
            </a:r>
            <a:r>
              <a:rPr lang="es-ES" sz="4000" dirty="0" smtClean="0">
                <a:latin typeface="Comic Sans MS" panose="030F0702030302020204" pitchFamily="66" charset="0"/>
              </a:rPr>
              <a:t>Hada </a:t>
            </a:r>
            <a:r>
              <a:rPr lang="es-ES" sz="4000" b="1" i="1" dirty="0" err="1" smtClean="0">
                <a:solidFill>
                  <a:srgbClr val="FF0000"/>
                </a:solidFill>
                <a:latin typeface="Comic Sans MS" panose="030F0702030302020204" pitchFamily="66" charset="0"/>
              </a:rPr>
              <a:t>pear</a:t>
            </a:r>
            <a:r>
              <a:rPr lang="es-ES" sz="4000" dirty="0" smtClean="0">
                <a:latin typeface="Comic Sans MS" panose="030F0702030302020204" pitchFamily="66" charset="0"/>
              </a:rPr>
              <a:t> se </a:t>
            </a:r>
            <a:r>
              <a:rPr lang="es-ES" sz="4000" dirty="0">
                <a:latin typeface="Comic Sans MS" panose="030F0702030302020204" pitchFamily="66" charset="0"/>
              </a:rPr>
              <a:t>animó a preparar otra también.</a:t>
            </a:r>
            <a:endParaRPr lang="es-CO" sz="4000" dirty="0">
              <a:latin typeface="Comic Sans MS" panose="030F0702030302020204" pitchFamily="66" charset="0"/>
            </a:endParaRPr>
          </a:p>
        </p:txBody>
      </p:sp>
      <p:pic>
        <p:nvPicPr>
          <p:cNvPr id="5" name="Picture 4" descr="Carácter De Hada Sentada En Una Fresa-varios Niveles-editable-mezcla De  Transparencias Y Efectos De Malla De Degradado Ilustraciones Vectoriales,  Clip Art Vectorizado Libre De Derechos. Image 291386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29" y="4153987"/>
            <a:ext cx="2416629" cy="2416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lfabeto de hadas con manzana. - Oh my Alfabeto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77473" y="0"/>
            <a:ext cx="1570538" cy="303637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extLst>
              <a:ext uri="{BEBA8EAE-BF5A-486C-A8C5-ECC9F3942E4B}">
                <a14:imgProps xmlns:a14="http://schemas.microsoft.com/office/drawing/2010/main">
                  <a14:imgLayer r:embed="rId5">
                    <a14:imgEffect>
                      <a14:backgroundRemoval t="0" b="100000" l="9778" r="89778"/>
                    </a14:imgEffect>
                  </a14:imgLayer>
                </a14:imgProps>
              </a:ext>
              <a:ext uri="{28A0092B-C50C-407E-A947-70E740481C1C}">
                <a14:useLocalDpi xmlns:a14="http://schemas.microsoft.com/office/drawing/2010/main" val="0"/>
              </a:ext>
            </a:extLst>
          </a:blip>
          <a:stretch>
            <a:fillRect/>
          </a:stretch>
        </p:blipFill>
        <p:spPr>
          <a:xfrm>
            <a:off x="6853391" y="3639772"/>
            <a:ext cx="2800215" cy="2800215"/>
          </a:xfrm>
          <a:prstGeom prst="rect">
            <a:avLst/>
          </a:prstGeom>
        </p:spPr>
      </p:pic>
    </p:spTree>
    <p:extLst>
      <p:ext uri="{BB962C8B-B14F-4D97-AF65-F5344CB8AC3E}">
        <p14:creationId xmlns:p14="http://schemas.microsoft.com/office/powerpoint/2010/main" val="3989939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3111</TotalTime>
  <Words>357</Words>
  <Application>Microsoft Office PowerPoint</Application>
  <PresentationFormat>Panorámica</PresentationFormat>
  <Paragraphs>35</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Comic Sans MS</vt:lpstr>
      <vt:lpstr>Ink Free</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19</cp:revision>
  <dcterms:created xsi:type="dcterms:W3CDTF">2021-05-04T03:45:07Z</dcterms:created>
  <dcterms:modified xsi:type="dcterms:W3CDTF">2021-05-19T16:10:55Z</dcterms:modified>
</cp:coreProperties>
</file>